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56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24336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Low-Power, Long-Range Communication for IoT</a:t>
            </a:r>
          </a:p>
          <a:p>
            <a:pPr>
              <a:lnSpc>
                <a:spcPts val="5550"/>
              </a:lnSpc>
            </a:pPr>
            <a:r>
              <a:rPr lang="en-SG" sz="2400" b="1" dirty="0"/>
              <a:t>Course Title:</a:t>
            </a:r>
            <a:r>
              <a:rPr lang="en-SG" sz="2400" dirty="0"/>
              <a:t> </a:t>
            </a:r>
            <a:r>
              <a:rPr lang="en-SG" sz="2400" b="1" dirty="0"/>
              <a:t>Wireless Communication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6280190" y="4418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Md. Emon Hasan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(ID: IT-21015)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662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4th Year, 2nd Semester, Dept. of    ICT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418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Supervised by: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Md. Nazrul Islam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5662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 Professor, Dept. of ICT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7513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Mawlana Bhashani Science and Technology University (MBSTU)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419AE1-3DA2-8959-0E03-B1A68EF9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7" y="505618"/>
            <a:ext cx="1590897" cy="1417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570" y="438031"/>
            <a:ext cx="9425464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A Dual Approach to a Smarter World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570" y="1334095"/>
            <a:ext cx="238958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557570" y="1811893"/>
            <a:ext cx="6563320" cy="1480661"/>
          </a:xfrm>
          <a:prstGeom prst="roundRect">
            <a:avLst>
              <a:gd name="adj" fmla="val 4519"/>
            </a:avLst>
          </a:prstGeom>
          <a:solidFill>
            <a:srgbClr val="DADBF1"/>
          </a:solidFill>
          <a:ln w="7620">
            <a:solidFill>
              <a:srgbClr val="8B000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4495" y="1978819"/>
            <a:ext cx="477917" cy="477917"/>
          </a:xfrm>
          <a:prstGeom prst="roundRect">
            <a:avLst>
              <a:gd name="adj" fmla="val 19131116"/>
            </a:avLst>
          </a:prstGeom>
          <a:solidFill>
            <a:srgbClr val="8B000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940" y="2110145"/>
            <a:ext cx="215027" cy="2150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24495" y="2616041"/>
            <a:ext cx="6229469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LoRaWAN: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Flexible, long-range, and highly cost-effective for private or massive open area coverage.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57570" y="3451860"/>
            <a:ext cx="6563320" cy="1480661"/>
          </a:xfrm>
          <a:prstGeom prst="roundRect">
            <a:avLst>
              <a:gd name="adj" fmla="val 4519"/>
            </a:avLst>
          </a:prstGeom>
          <a:solidFill>
            <a:srgbClr val="DADBF1"/>
          </a:solidFill>
          <a:ln w="7620">
            <a:solidFill>
              <a:srgbClr val="00008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24495" y="3618786"/>
            <a:ext cx="477917" cy="477917"/>
          </a:xfrm>
          <a:prstGeom prst="roundRect">
            <a:avLst>
              <a:gd name="adj" fmla="val 19131116"/>
            </a:avLst>
          </a:prstGeom>
          <a:solidFill>
            <a:srgbClr val="00008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940" y="3750112"/>
            <a:ext cx="215027" cy="2150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24495" y="4256008"/>
            <a:ext cx="6229469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NB-IoT: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Reliable, secure, and easily scalable using existing licensed cellular infrastructure.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57570" y="5111710"/>
            <a:ext cx="6563320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LoRaWAN and NB-IoT are fundamental drivers of IoT adoption, each dominating different deployment scenarios to ensure maximum coverage and efficiency.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517130" y="1334095"/>
            <a:ext cx="5496044" cy="686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3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130" y="2200275"/>
            <a:ext cx="6563320" cy="6563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71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Foundation: Understanding the Internet of Things (IoT)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15903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IoT?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0252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network of physical objects ("things") embedded with sensors, software, and other technologies to connect and exchange data over the internet.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415903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Examples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7025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homes, fitness trackers (wearables), industrial sensors, and connected vehicles are all typical IoT devices.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415903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79833"/>
            <a:ext cx="3659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 Challenge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7025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IoT devices are remote and battery-powered, requiring communication that uses very little power over long distances.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25" y="546378"/>
            <a:ext cx="7753350" cy="186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Core Problem: Communication Challenges in IoT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139" y="2713196"/>
            <a:ext cx="298013" cy="298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27282" y="2707124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Battery Life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827282" y="3136702"/>
            <a:ext cx="710779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must last for years without human intervention, making energy consumption critical.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139" y="4175879"/>
            <a:ext cx="298013" cy="298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27282" y="4169807"/>
            <a:ext cx="320218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Distance and Connectivity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827282" y="4599384"/>
            <a:ext cx="710779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Wi-Fi or Bluetooth only cover short distances. IoT needs connectivity across kilometers.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139" y="5638562"/>
            <a:ext cx="298013" cy="298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27282" y="5632490"/>
            <a:ext cx="248352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and Coverage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827282" y="6062067"/>
            <a:ext cx="7107793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Deploying and maintaining vast networks of devices requires low-cost solutions and broad network availability.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479738" y="7144822"/>
            <a:ext cx="74553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leads to the crucial need for Low-Power Wide-Area Networks (LPWAN).</a:t>
            </a:r>
            <a:endParaRPr lang="en-US" sz="1550" dirty="0"/>
          </a:p>
        </p:txBody>
      </p:sp>
      <p:sp>
        <p:nvSpPr>
          <p:cNvPr id="14" name="Shape 8"/>
          <p:cNvSpPr/>
          <p:nvPr/>
        </p:nvSpPr>
        <p:spPr>
          <a:xfrm>
            <a:off x="6181725" y="6921341"/>
            <a:ext cx="22860" cy="764858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416" y="369570"/>
            <a:ext cx="6714292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LPWAN: The Solution for Long-Range IoT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90" y="1058228"/>
            <a:ext cx="9232702" cy="6939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69500" y="4190966"/>
            <a:ext cx="1683789" cy="1155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Requirement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988340" y="6163729"/>
            <a:ext cx="2504936" cy="385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LoRaWAN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988340" y="6658256"/>
            <a:ext cx="2504936" cy="61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Unlicensed, long-range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3115610" y="6163729"/>
            <a:ext cx="2504936" cy="385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NB-IoT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115610" y="6658256"/>
            <a:ext cx="2504936" cy="61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Carrier-grade, deep coverage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017752" y="1612021"/>
            <a:ext cx="2573383" cy="385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LPWAN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17752" y="2106549"/>
            <a:ext cx="2573383" cy="616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Low-power wide-area network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70416" y="8148995"/>
            <a:ext cx="13689568" cy="1004411"/>
          </a:xfrm>
          <a:prstGeom prst="roundRect">
            <a:avLst>
              <a:gd name="adj" fmla="val 562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78036" y="8156615"/>
            <a:ext cx="6837164" cy="989171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/>
        </p:spPr>
      </p:sp>
      <p:sp>
        <p:nvSpPr>
          <p:cNvPr id="13" name="Text 10"/>
          <p:cNvSpPr/>
          <p:nvPr/>
        </p:nvSpPr>
        <p:spPr>
          <a:xfrm>
            <a:off x="612338" y="8290917"/>
            <a:ext cx="167997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LPWAN?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12338" y="8581430"/>
            <a:ext cx="6366867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LPWAN stands for Low-Power Wide-Area Network. It's a type of wireless network designed to enable communications over a long range at a low bit rate.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7315200" y="8156615"/>
            <a:ext cx="6837164" cy="989171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6" name="Shape 13"/>
          <p:cNvSpPr/>
          <p:nvPr/>
        </p:nvSpPr>
        <p:spPr>
          <a:xfrm>
            <a:off x="7315200" y="8156615"/>
            <a:ext cx="15240" cy="989171"/>
          </a:xfrm>
          <a:prstGeom prst="roundRect">
            <a:avLst>
              <a:gd name="adj" fmla="val 370413"/>
            </a:avLst>
          </a:prstGeom>
          <a:solidFill>
            <a:srgbClr val="C0C1D7"/>
          </a:solidFill>
          <a:ln/>
        </p:spPr>
      </p:sp>
      <p:sp>
        <p:nvSpPr>
          <p:cNvPr id="17" name="Text 14"/>
          <p:cNvSpPr/>
          <p:nvPr/>
        </p:nvSpPr>
        <p:spPr>
          <a:xfrm>
            <a:off x="7651194" y="8290917"/>
            <a:ext cx="167997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LPWAN is Ideal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651194" y="8581430"/>
            <a:ext cx="6366867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delivers the key characteristics required for most IoT use cases: extended battery life, long-range coverage, and low hardware cost.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7147203" y="8483203"/>
            <a:ext cx="335994" cy="335994"/>
          </a:xfrm>
          <a:prstGeom prst="roundRect">
            <a:avLst>
              <a:gd name="adj" fmla="val 16801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1142" y="8567142"/>
            <a:ext cx="167997" cy="167997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470416" y="9304496"/>
            <a:ext cx="1368956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two leading LPWAN technologies are LoRaWAN and NB-IoT.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669131"/>
            <a:ext cx="13087469" cy="608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LoRaWAN (Long Range Wide Area Network)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752" y="1764744"/>
            <a:ext cx="387893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and Structure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81752" y="2324695"/>
            <a:ext cx="777001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Range: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connect devices miles apart, even in challenging environments.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1752" y="3015972"/>
            <a:ext cx="7770019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Power: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to maximize device battery life (often 5-10 years).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1752" y="3395663"/>
            <a:ext cx="777001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Unlicensed Spectrum: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Operates on frequency bands that do not require an operator license, reducing operational costs.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1752" y="4086939"/>
            <a:ext cx="777001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Flow: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 Nodes send data to Gateways, which forward it to a central Network Server, and finally to the Cloud application.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1752" y="4929188"/>
            <a:ext cx="7770019" cy="1139309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38" y="5223153"/>
            <a:ext cx="243483" cy="19478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314807" y="5172670"/>
            <a:ext cx="6942177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LoRaWAN excels in large-scale, private network deployments in remote areas.</a:t>
            </a:r>
            <a:endParaRPr lang="en-US" sz="15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88" y="1789033"/>
            <a:ext cx="5021580" cy="50215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81752" y="7248763"/>
            <a:ext cx="1326689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Typical uses include smart agriculture monitoring (soil, weather) and wide-area environmental sensing.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019" y="636865"/>
            <a:ext cx="12886373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NB-IoT (Narrowband Internet of Things)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9" y="1826300"/>
            <a:ext cx="4970145" cy="49701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06371" y="1800463"/>
            <a:ext cx="4797504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and Infrastructure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06371" y="2395180"/>
            <a:ext cx="770751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Cellular Based: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NB-IoT runs on the existing cellular network (4G/5G infrastructure).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6371" y="3129558"/>
            <a:ext cx="770751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Reliability: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Offers high quality of service and secure, carrier-grade connections.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6371" y="3863935"/>
            <a:ext cx="770751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Indoor Penetration: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Excellent signal strength, allowing devices to connect deep inside buildings (e.g., utility meters in basements).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6371" y="4598313"/>
            <a:ext cx="770751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Licensed Spectrum: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Utilizes licensed cellular frequencies, ensuring minimized interference and dedicated bandwidth.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6371" y="5492948"/>
            <a:ext cx="7707511" cy="1209913"/>
          </a:xfrm>
          <a:prstGeom prst="roundRect">
            <a:avLst>
              <a:gd name="adj" fmla="val 7182"/>
            </a:avLst>
          </a:prstGeom>
          <a:solidFill>
            <a:srgbClr val="C7C9E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182" y="5806678"/>
            <a:ext cx="258604" cy="2068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78598" y="5751433"/>
            <a:ext cx="68284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NB-IoT is highly suited for urban environments where cellular coverage is guaranteed.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24019" y="7261741"/>
            <a:ext cx="1318236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for applications like smart utility metering, remote asset tracking, and smart parking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0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LoRaWAN vs. NB-IoT: Head-to-Head Comparison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the right technology depends on the application's environment and requirements.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9331"/>
            <a:ext cx="130428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2269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370659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1262" y="3370659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LoRaWAN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30251" y="3370659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NB-IoT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7727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4020979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Type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1262" y="4020979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Unlicensed Spectrum (Open)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30251" y="4020979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Licensed Spectrum (Cellular)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275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67129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1262" y="4671298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(2–15 km)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630251" y="4671298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(1–10 km)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1779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321617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to Deploy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31262" y="5321617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(Private networks)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630251" y="5321617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(Carrier subscription)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8282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462" y="5971937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Consumption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31262" y="5971937"/>
            <a:ext cx="38377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Low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630251" y="5971937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47854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622256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Environment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331262" y="6622256"/>
            <a:ext cx="38377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Rural/Remote areas, large private estates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630251" y="6622256"/>
            <a:ext cx="39719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areas, indoor deep coverage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2661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Transformative Applications in the Real World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LoRaWAN and NB-IoT are powering the next generation of connected services across multiple sectors.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079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Cities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70208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street lights, optimizing waste collection, and monitoring air quality.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62" y="401419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26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Agriculture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75165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farming, tracking livestock, and monitoring soil health parameters.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6713" y="401419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Industrial IoT (IIoT)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204228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Asset tracking, predictive maintenance, and supply chain logistics.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6713" y="567654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04228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Wearable health monitoring for the elderly and remote patient tracking.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4362" y="5676543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3173"/>
            <a:ext cx="1160847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Future Scope of LPWAN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780222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technologies are continuously evolving to handle the immense scale of the connected world.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2965133" y="2395299"/>
            <a:ext cx="2174915" cy="1661755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820" y="3067407"/>
            <a:ext cx="317421" cy="3174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65790" y="262104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Billions of Devices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65790" y="3109079"/>
            <a:ext cx="824865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infrastructure to support an estimated 75+ billion devices connected globally by 2025.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52918" y="4041815"/>
            <a:ext cx="8474393" cy="15240"/>
          </a:xfrm>
          <a:prstGeom prst="roundRect">
            <a:avLst>
              <a:gd name="adj" fmla="val 622236"/>
            </a:avLst>
          </a:prstGeom>
          <a:solidFill>
            <a:srgbClr val="C0C1D7"/>
          </a:solidFill>
          <a:ln/>
        </p:spPr>
      </p:sp>
      <p:sp>
        <p:nvSpPr>
          <p:cNvPr id="9" name="Shape 6"/>
          <p:cNvSpPr/>
          <p:nvPr/>
        </p:nvSpPr>
        <p:spPr>
          <a:xfrm>
            <a:off x="1877616" y="4169926"/>
            <a:ext cx="4349948" cy="1661755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3820" y="4842034"/>
            <a:ext cx="317421" cy="3174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3307" y="439566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5G Integration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53307" y="4883706"/>
            <a:ext cx="716113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NB-IoT and LoRaWAN with the high-speed and massive connection capabilities of 5G networks.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340435" y="5816441"/>
            <a:ext cx="7386876" cy="15240"/>
          </a:xfrm>
          <a:prstGeom prst="roundRect">
            <a:avLst>
              <a:gd name="adj" fmla="val 622236"/>
            </a:avLst>
          </a:prstGeom>
          <a:solidFill>
            <a:srgbClr val="C0C1D7"/>
          </a:solidFill>
          <a:ln/>
        </p:spPr>
      </p:sp>
      <p:sp>
        <p:nvSpPr>
          <p:cNvPr id="14" name="Shape 10"/>
          <p:cNvSpPr/>
          <p:nvPr/>
        </p:nvSpPr>
        <p:spPr>
          <a:xfrm>
            <a:off x="790218" y="5944553"/>
            <a:ext cx="6524982" cy="1661755"/>
          </a:xfrm>
          <a:prstGeom prst="roundRect">
            <a:avLst>
              <a:gd name="adj" fmla="val 57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3939" y="6616660"/>
            <a:ext cx="317421" cy="31742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0942" y="6170295"/>
            <a:ext cx="378428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Energy Efficiency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0942" y="6658332"/>
            <a:ext cx="607349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even more power-efficient chipsets and communication protocols for prolonged sensor life.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844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EMON HASAN</cp:lastModifiedBy>
  <cp:revision>3</cp:revision>
  <dcterms:created xsi:type="dcterms:W3CDTF">2025-10-31T12:54:24Z</dcterms:created>
  <dcterms:modified xsi:type="dcterms:W3CDTF">2025-10-31T15:48:43Z</dcterms:modified>
</cp:coreProperties>
</file>